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Barlow" panose="020B0604020202020204" charset="0"/>
      <p:regular r:id="rId1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4" d="100"/>
          <a:sy n="134" d="100"/>
        </p:scale>
        <p:origin x="27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8143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78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1959" y="339447"/>
            <a:ext cx="324552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b="1" dirty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Утилита трассировки: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31959" y="867489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ИСАЕВ И.И 323СА/1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75167" y="1216232"/>
            <a:ext cx="12707258" cy="852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dirty="0">
                <a:solidFill>
                  <a:srgbClr val="16FFBB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Traceroute</a:t>
            </a:r>
            <a:r>
              <a:rPr lang="en-US" sz="20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 (</a:t>
            </a:r>
            <a:r>
              <a:rPr lang="en-US" sz="2000" dirty="0">
                <a:solidFill>
                  <a:srgbClr val="29DDDA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Tracert</a:t>
            </a:r>
            <a:r>
              <a:rPr lang="en-US" sz="20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) — ключевой инструмент для диагностики, позволяющий увидеть каждый </a:t>
            </a:r>
            <a:r>
              <a:rPr lang="en-US" sz="2000" dirty="0" err="1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шаг</a:t>
            </a:r>
            <a:r>
              <a:rPr lang="en-US" sz="2000" dirty="0" smtClean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, </a:t>
            </a:r>
            <a:br>
              <a:rPr lang="en-US" sz="2000" dirty="0" smtClean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</a:br>
            <a:r>
              <a:rPr lang="en-US" sz="2000" dirty="0" smtClean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который совершает ваш пакет данных, путешествуя через Интернет.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820" y="2069030"/>
            <a:ext cx="12239012" cy="561462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1133" y="7736992"/>
            <a:ext cx="2629267" cy="41915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7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6379" y="437198"/>
            <a:ext cx="2238256" cy="220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b="1" dirty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ОСНОВЫ ДИАГНОСТИКИ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56379" y="896541"/>
            <a:ext cx="8031242" cy="2649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950"/>
              </a:lnSpc>
              <a:buNone/>
            </a:pPr>
            <a:r>
              <a:rPr lang="en-US" b="1" dirty="0" err="1" smtClean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Что</a:t>
            </a:r>
            <a:r>
              <a:rPr lang="en-US" b="1" dirty="0" smtClean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такое трассировка маршрута?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579239" y="3807500"/>
            <a:ext cx="8031242" cy="1232654"/>
          </a:xfrm>
          <a:prstGeom prst="roundRect">
            <a:avLst>
              <a:gd name="adj" fmla="val 19348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58713" y="3851732"/>
            <a:ext cx="635913" cy="1186934"/>
          </a:xfrm>
          <a:prstGeom prst="roundRect">
            <a:avLst>
              <a:gd name="adj" fmla="val 33190"/>
            </a:avLst>
          </a:prstGeom>
          <a:solidFill>
            <a:srgbClr val="0A081B"/>
          </a:solidFill>
          <a:ln/>
        </p:spPr>
      </p:sp>
      <p:sp>
        <p:nvSpPr>
          <p:cNvPr id="7" name="Text 4"/>
          <p:cNvSpPr/>
          <p:nvPr/>
        </p:nvSpPr>
        <p:spPr>
          <a:xfrm>
            <a:off x="770334" y="4251960"/>
            <a:ext cx="238482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b="1" dirty="0">
                <a:solidFill>
                  <a:srgbClr val="E0E4E6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374100" y="3966448"/>
            <a:ext cx="2204799" cy="265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b="1" dirty="0">
                <a:solidFill>
                  <a:srgbClr val="E0E4E6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Визуализация Пути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374100" y="4326850"/>
            <a:ext cx="7031712" cy="508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Трассировка показывает </a:t>
            </a:r>
            <a:r>
              <a:rPr lang="en-US" b="1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полный маршрут</a:t>
            </a:r>
            <a:r>
              <a:rPr lang="en-US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 пакета данных от вашего устройства до удалённого сервера, отображая каждый промежуточный маршрутизатор.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556379" y="5176242"/>
            <a:ext cx="8031242" cy="1232654"/>
          </a:xfrm>
          <a:prstGeom prst="roundRect">
            <a:avLst>
              <a:gd name="adj" fmla="val 19348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579239" y="5199102"/>
            <a:ext cx="635913" cy="1186934"/>
          </a:xfrm>
          <a:prstGeom prst="roundRect">
            <a:avLst>
              <a:gd name="adj" fmla="val 33190"/>
            </a:avLst>
          </a:prstGeom>
          <a:solidFill>
            <a:srgbClr val="0A081B"/>
          </a:solidFill>
          <a:ln/>
        </p:spPr>
      </p:sp>
      <p:sp>
        <p:nvSpPr>
          <p:cNvPr id="12" name="Text 9"/>
          <p:cNvSpPr/>
          <p:nvPr/>
        </p:nvSpPr>
        <p:spPr>
          <a:xfrm>
            <a:off x="770334" y="5643563"/>
            <a:ext cx="238482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b="1" dirty="0">
                <a:solidFill>
                  <a:srgbClr val="E0E4E6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374100" y="5358051"/>
            <a:ext cx="2119908" cy="265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b="1" dirty="0">
                <a:solidFill>
                  <a:srgbClr val="E0E4E6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Понятие «Хопа»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374100" y="5718453"/>
            <a:ext cx="7031712" cy="508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Каждый промежуточный узел, через который проходит пакет данных, называется «хоп» (прыжок). Утилита измеряет время, затраченное на каждый хоп.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556379" y="6567845"/>
            <a:ext cx="8031242" cy="1232654"/>
          </a:xfrm>
          <a:prstGeom prst="roundRect">
            <a:avLst>
              <a:gd name="adj" fmla="val 19348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579239" y="6590705"/>
            <a:ext cx="635913" cy="1186934"/>
          </a:xfrm>
          <a:prstGeom prst="roundRect">
            <a:avLst>
              <a:gd name="adj" fmla="val 33190"/>
            </a:avLst>
          </a:prstGeom>
          <a:solidFill>
            <a:srgbClr val="0A081B"/>
          </a:solidFill>
          <a:ln/>
        </p:spPr>
      </p:sp>
      <p:sp>
        <p:nvSpPr>
          <p:cNvPr id="17" name="Text 14"/>
          <p:cNvSpPr/>
          <p:nvPr/>
        </p:nvSpPr>
        <p:spPr>
          <a:xfrm>
            <a:off x="770334" y="7035165"/>
            <a:ext cx="238482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b="1" dirty="0">
                <a:solidFill>
                  <a:srgbClr val="E0E4E6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3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1374100" y="6749653"/>
            <a:ext cx="2293501" cy="265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b="1" dirty="0">
                <a:solidFill>
                  <a:srgbClr val="E0E4E6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Выявление Проблем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374100" y="7110055"/>
            <a:ext cx="7031712" cy="508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Трассировка — незаменимый инструмент, помогающий выявлять сетевые проблемы, такие как </a:t>
            </a:r>
            <a:r>
              <a:rPr lang="en-US" b="1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задержки (latency)</a:t>
            </a:r>
            <a:r>
              <a:rPr lang="en-US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, потери пакетов и обрывы на маршруте.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13686" y="3197185"/>
            <a:ext cx="7571184" cy="946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450"/>
              </a:lnSpc>
              <a:buNone/>
            </a:pPr>
            <a:r>
              <a:rPr lang="en-US" sz="5950" b="1" dirty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Цель :</a:t>
            </a:r>
            <a:endParaRPr lang="en-US" sz="5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463724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Разработка проекта утилиты трассировки пакетов.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6479" y="7188929"/>
            <a:ext cx="2981741" cy="92405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846070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Задачи :</a:t>
            </a:r>
            <a:endParaRPr lang="en-US" sz="4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402562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/>
            </a:pPr>
            <a:r>
              <a:rPr lang="en-US" sz="19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Показать утилиту 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450699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2"/>
            </a:pPr>
            <a:r>
              <a:rPr lang="en-US" sz="19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Обьяснить как она работает 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64037" y="498836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3"/>
            </a:pPr>
            <a:r>
              <a:rPr lang="en-US" sz="19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Показать трассировку до любого узла 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2185" y="7305546"/>
            <a:ext cx="2981741" cy="92405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20621" y="490895"/>
            <a:ext cx="2789158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ПОШАГОВАЯ ИНСТРУКЦИЯ 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24840" y="1006554"/>
            <a:ext cx="5475327" cy="684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Утилита умеет :</a:t>
            </a:r>
            <a:endParaRPr lang="en-US" sz="4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24840" y="1958697"/>
            <a:ext cx="1338072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 smtClean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          </a:t>
            </a:r>
            <a:r>
              <a:rPr lang="en-US" sz="14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производить тассировку до того узла (не заблоченного в рф ) до которого вам надо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624840" y="2012156"/>
            <a:ext cx="178475" cy="178475"/>
          </a:xfrm>
          <a:prstGeom prst="roundRect">
            <a:avLst>
              <a:gd name="adj" fmla="val 150058"/>
            </a:avLst>
          </a:prstGeom>
          <a:noFill/>
          <a:ln w="15240">
            <a:solidFill>
              <a:srgbClr val="16FFBB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624840" y="2306836"/>
            <a:ext cx="1338072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 smtClean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          </a:t>
            </a:r>
            <a:r>
              <a:rPr lang="en-US" sz="1400" dirty="0" err="1" smtClean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сохранять</a:t>
            </a:r>
            <a:r>
              <a:rPr lang="en-US" sz="1400" dirty="0" smtClean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или не сохранять результат трассировки в файл TXT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624840" y="2360295"/>
            <a:ext cx="178475" cy="178475"/>
          </a:xfrm>
          <a:prstGeom prst="roundRect">
            <a:avLst>
              <a:gd name="adj" fmla="val 150058"/>
            </a:avLst>
          </a:prstGeom>
          <a:noFill/>
          <a:ln w="15240">
            <a:solidFill>
              <a:srgbClr val="16FFBB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624840" y="2793444"/>
            <a:ext cx="1338072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624840" y="3280053"/>
            <a:ext cx="1338072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624840" y="3766661"/>
            <a:ext cx="1338072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447342" y="2952618"/>
            <a:ext cx="1338072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Практическое применение: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24840" y="6319480"/>
            <a:ext cx="6610707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678698" y="6319480"/>
            <a:ext cx="6334363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32341" y="7005875"/>
            <a:ext cx="1338072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024" y="4101264"/>
            <a:ext cx="12213046" cy="2361091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8291" y="7596188"/>
            <a:ext cx="3429479" cy="5239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68389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4037" y="4359712"/>
            <a:ext cx="10972800" cy="1371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800"/>
              </a:lnSpc>
              <a:buNone/>
            </a:pPr>
            <a:endParaRPr lang="en-US" sz="8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666280" y="6410087"/>
            <a:ext cx="1185326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52" y="391474"/>
            <a:ext cx="5759114" cy="289601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5436" y="2755600"/>
            <a:ext cx="7009173" cy="423927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8695" y="853681"/>
            <a:ext cx="2608984" cy="581106"/>
          </a:xfrm>
          <a:prstGeom prst="rect">
            <a:avLst/>
          </a:prstGeom>
        </p:spPr>
      </p:pic>
      <p:cxnSp>
        <p:nvCxnSpPr>
          <p:cNvPr id="14" name="Прямая со стрелкой 13"/>
          <p:cNvCxnSpPr/>
          <p:nvPr/>
        </p:nvCxnSpPr>
        <p:spPr>
          <a:xfrm>
            <a:off x="6389939" y="525492"/>
            <a:ext cx="2039257" cy="342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 flipH="1" flipV="1">
            <a:off x="9360430" y="1547167"/>
            <a:ext cx="676200" cy="10325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Рисунок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942" y="7415009"/>
            <a:ext cx="9103488" cy="463952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43934" y="7631276"/>
            <a:ext cx="3801005" cy="49536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36137" y="273219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ru-RU" sz="4300" b="1" dirty="0" smtClean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Конец </a:t>
            </a:r>
            <a:endParaRPr lang="en-US" sz="4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402562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100"/>
              </a:lnSpc>
              <a:buSzPct val="100000"/>
            </a:pP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450699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2"/>
            </a:pP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64037" y="498836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100"/>
              </a:lnSpc>
              <a:buSzPct val="100000"/>
            </a:pPr>
            <a:r>
              <a:rPr lang="en-US" sz="1900" dirty="0" smtClean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 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2185" y="7305546"/>
            <a:ext cx="2981741" cy="92405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634" y="541791"/>
            <a:ext cx="10964805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78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170</Words>
  <Application>Microsoft Office PowerPoint</Application>
  <PresentationFormat>Произвольный</PresentationFormat>
  <Paragraphs>34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Spline Sans Bold</vt:lpstr>
      <vt:lpstr>Arial</vt:lpstr>
      <vt:lpstr>Calibri</vt:lpstr>
      <vt:lpstr>Times New Roman</vt:lpstr>
      <vt:lpstr>Barlow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игнат исаев</dc:creator>
  <cp:lastModifiedBy>User</cp:lastModifiedBy>
  <cp:revision>5</cp:revision>
  <dcterms:created xsi:type="dcterms:W3CDTF">2025-12-25T17:23:59Z</dcterms:created>
  <dcterms:modified xsi:type="dcterms:W3CDTF">2025-12-25T19:37:08Z</dcterms:modified>
</cp:coreProperties>
</file>